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1"/>
  </p:notesMasterIdLst>
  <p:sldIdLst>
    <p:sldId id="286" r:id="rId2"/>
    <p:sldId id="281" r:id="rId3"/>
    <p:sldId id="289" r:id="rId4"/>
    <p:sldId id="290" r:id="rId5"/>
    <p:sldId id="266" r:id="rId6"/>
    <p:sldId id="263" r:id="rId7"/>
    <p:sldId id="264" r:id="rId8"/>
    <p:sldId id="262" r:id="rId9"/>
    <p:sldId id="304" r:id="rId10"/>
    <p:sldId id="306" r:id="rId11"/>
    <p:sldId id="309" r:id="rId12"/>
    <p:sldId id="307" r:id="rId13"/>
    <p:sldId id="308" r:id="rId14"/>
    <p:sldId id="305" r:id="rId15"/>
    <p:sldId id="310" r:id="rId16"/>
    <p:sldId id="311" r:id="rId17"/>
    <p:sldId id="312" r:id="rId18"/>
    <p:sldId id="303" r:id="rId19"/>
    <p:sldId id="267" r:id="rId20"/>
    <p:sldId id="299" r:id="rId21"/>
    <p:sldId id="300" r:id="rId22"/>
    <p:sldId id="296" r:id="rId23"/>
    <p:sldId id="298" r:id="rId24"/>
    <p:sldId id="297" r:id="rId25"/>
    <p:sldId id="292" r:id="rId26"/>
    <p:sldId id="293" r:id="rId27"/>
    <p:sldId id="288" r:id="rId28"/>
    <p:sldId id="282" r:id="rId29"/>
    <p:sldId id="302" r:id="rId30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06" autoAdjust="0"/>
    <p:restoredTop sz="94660"/>
  </p:normalViewPr>
  <p:slideViewPr>
    <p:cSldViewPr snapToGrid="0">
      <p:cViewPr varScale="1">
        <p:scale>
          <a:sx n="67" d="100"/>
          <a:sy n="67" d="100"/>
        </p:scale>
        <p:origin x="1096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AA48E1-5256-4209-B923-B0C4EF549B7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CB97ED-3E8B-4218-91C5-CE6B7BC8F6A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222881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ko-KR" altLang="en-US" dirty="0"/>
              <a:t> </a:t>
            </a:r>
          </a:p>
          <a:p>
            <a:pPr marL="0" marR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ko-KR" altLang="en-US" dirty="0"/>
          </a:p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F5A1D9E-938A-482B-961F-C65703F5DDB4}" type="slidenum">
              <a:rPr lang="ko-KR" altLang="en-US" smtClean="0"/>
              <a:t>27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18721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B52923-DEC8-4268-A60D-4FBBE13FEA0B}" type="slidenum">
              <a:rPr kumimoji="1" lang="ja-JP" altLang="en-US" smtClean="0"/>
              <a:t>29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03766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>
            <a:normAutofit/>
          </a:bodyPr>
          <a:lstStyle>
            <a:lvl1pPr algn="ctr">
              <a:defRPr sz="4800" b="1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573593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073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7354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56660"/>
            <a:ext cx="7886700" cy="981074"/>
          </a:xfrm>
        </p:spPr>
        <p:txBody>
          <a:bodyPr>
            <a:normAutofit/>
          </a:bodyPr>
          <a:lstStyle>
            <a:lvl1pPr>
              <a:defRPr sz="3600" b="1">
                <a:latin typeface="+mj-ea"/>
                <a:ea typeface="+mj-ea"/>
              </a:defRPr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42533"/>
            <a:ext cx="7886700" cy="4534430"/>
          </a:xfrm>
        </p:spPr>
        <p:txBody>
          <a:bodyPr/>
          <a:lstStyle>
            <a:lvl1pPr>
              <a:lnSpc>
                <a:spcPct val="150000"/>
              </a:lnSpc>
              <a:defRPr/>
            </a:lvl1pPr>
            <a:lvl2pPr>
              <a:lnSpc>
                <a:spcPct val="150000"/>
              </a:lnSpc>
              <a:defRPr/>
            </a:lvl2pPr>
            <a:lvl3pPr>
              <a:lnSpc>
                <a:spcPct val="150000"/>
              </a:lnSpc>
              <a:defRPr/>
            </a:lvl3pPr>
            <a:lvl4pPr>
              <a:lnSpc>
                <a:spcPct val="150000"/>
              </a:lnSpc>
              <a:defRPr/>
            </a:lvl4pPr>
            <a:lvl5pPr>
              <a:lnSpc>
                <a:spcPct val="150000"/>
              </a:lnSpc>
              <a:defRPr/>
            </a:lvl5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27492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09608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55002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006514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762095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385637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6433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2895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9BFDC9-30EE-4FDE-B043-4E48EEDC41E8}" type="datetimeFigureOut">
              <a:rPr lang="ko-KR" altLang="en-US" smtClean="0"/>
              <a:t>2018-12-17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05A366-7E0F-4166-AD28-763CD7A98B9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95452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jpg"/><Relationship Id="rId7" Type="http://schemas.openxmlformats.org/officeDocument/2006/relationships/image" Target="../media/image49.jpe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g"/><Relationship Id="rId5" Type="http://schemas.openxmlformats.org/officeDocument/2006/relationships/image" Target="../media/image47.jpg"/><Relationship Id="rId10" Type="http://schemas.openxmlformats.org/officeDocument/2006/relationships/image" Target="../media/image52.png"/><Relationship Id="rId4" Type="http://schemas.openxmlformats.org/officeDocument/2006/relationships/image" Target="../media/image46.jpg"/><Relationship Id="rId9" Type="http://schemas.openxmlformats.org/officeDocument/2006/relationships/image" Target="../media/image5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2.jpeg"/><Relationship Id="rId4" Type="http://schemas.openxmlformats.org/officeDocument/2006/relationships/image" Target="../media/image6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microsoft.com/office/2007/relationships/hdphoto" Target="../media/hdphoto2.wdp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10750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0" y="6165304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Moving Sculpture Proposal</a:t>
            </a:r>
            <a:endParaRPr lang="ko-KR" altLang="en-US" sz="3600" b="1" dirty="0">
              <a:latin typeface="HGP創英角ｺﾞｼｯｸUB" panose="020B0900000000000000" pitchFamily="50" charset="-128"/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2400" y="6234964"/>
            <a:ext cx="829650" cy="5070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03977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572125"/>
            <a:ext cx="8077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10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ja-JP" altLang="en-US" dirty="0">
                <a:solidFill>
                  <a:schemeClr val="bg1"/>
                </a:solidFill>
              </a:rPr>
              <a:t>釜山国際映画祭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ブランドカラーに合わせたゴールドのボールを使用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事例８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釜山国際映画祭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603" y="2001333"/>
            <a:ext cx="5175804" cy="3447881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1" y="1956438"/>
            <a:ext cx="2488184" cy="1866138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5801" y="3936507"/>
            <a:ext cx="2488184" cy="18661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15925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809194"/>
            <a:ext cx="8077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10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ja-JP" altLang="en-US" dirty="0">
                <a:solidFill>
                  <a:schemeClr val="bg1"/>
                </a:solidFill>
              </a:rPr>
              <a:t>フジテレビ美術部主催展示会の株式会社コマデン様ブースに参加</a:t>
            </a:r>
            <a:endParaRPr lang="en-US" altLang="ko-KR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ja-JP" dirty="0">
                <a:solidFill>
                  <a:schemeClr val="bg1"/>
                </a:solidFill>
              </a:rPr>
              <a:t>LED</a:t>
            </a:r>
            <a:r>
              <a:rPr lang="ja-JP" altLang="en-US" dirty="0">
                <a:solidFill>
                  <a:schemeClr val="bg1"/>
                </a:solidFill>
              </a:rPr>
              <a:t>パネルによるライティング演出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事例９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615401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フジアートエキスポ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892" y="1660970"/>
            <a:ext cx="2271575" cy="4039321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23702" y="2544572"/>
            <a:ext cx="4039322" cy="2272119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645643" y="2542871"/>
            <a:ext cx="4033568" cy="2268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6352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3249" y="5528330"/>
            <a:ext cx="8077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12</a:t>
            </a:r>
            <a:r>
              <a:rPr lang="ja-JP" altLang="en-US" dirty="0">
                <a:solidFill>
                  <a:schemeClr val="bg1"/>
                </a:solidFill>
              </a:rPr>
              <a:t>月 </a:t>
            </a:r>
            <a:r>
              <a:rPr lang="en-US" altLang="ja-JP" dirty="0">
                <a:solidFill>
                  <a:schemeClr val="bg1"/>
                </a:solidFill>
              </a:rPr>
              <a:t>SBS</a:t>
            </a:r>
            <a:r>
              <a:rPr lang="ja-JP" altLang="en-US" dirty="0">
                <a:solidFill>
                  <a:schemeClr val="bg1"/>
                </a:solidFill>
              </a:rPr>
              <a:t>社屋エントランス　</a:t>
            </a:r>
            <a:r>
              <a:rPr lang="en-US" altLang="ja-JP" dirty="0">
                <a:solidFill>
                  <a:schemeClr val="bg1"/>
                </a:solidFill>
              </a:rPr>
              <a:t>Xmas</a:t>
            </a:r>
            <a:r>
              <a:rPr lang="ja-JP" altLang="en-US" dirty="0">
                <a:solidFill>
                  <a:schemeClr val="bg1"/>
                </a:solidFill>
              </a:rPr>
              <a:t>装飾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 韓国のテレビ放送局エントランスに設置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クリスマスディスプレイと融合した演出</a:t>
            </a:r>
            <a:endParaRPr lang="en-US" altLang="ja-JP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事例１０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1255" y="618775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sz="2400" dirty="0">
                <a:solidFill>
                  <a:schemeClr val="bg1"/>
                </a:solidFill>
              </a:rPr>
              <a:t>SBS</a:t>
            </a:r>
            <a:r>
              <a:rPr lang="ja-JP" altLang="en-US" sz="2400" dirty="0">
                <a:solidFill>
                  <a:schemeClr val="bg1"/>
                </a:solidFill>
              </a:rPr>
              <a:t>社屋エントランス　</a:t>
            </a:r>
            <a:r>
              <a:rPr lang="en-US" altLang="ja-JP" sz="2400" dirty="0">
                <a:solidFill>
                  <a:schemeClr val="bg1"/>
                </a:solidFill>
              </a:rPr>
              <a:t>Xmas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097" y="1540580"/>
            <a:ext cx="3136170" cy="3898830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9023" y="2028767"/>
            <a:ext cx="4596378" cy="2567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308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11715" y="5400235"/>
            <a:ext cx="8077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</a:t>
            </a:r>
            <a:r>
              <a:rPr lang="en-US" altLang="ja-JP" dirty="0">
                <a:solidFill>
                  <a:schemeClr val="bg1"/>
                </a:solidFill>
              </a:rPr>
              <a:t>6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en-US" altLang="ja-JP" dirty="0">
                <a:solidFill>
                  <a:schemeClr val="bg1"/>
                </a:solidFill>
              </a:rPr>
              <a:t>1</a:t>
            </a:r>
            <a:r>
              <a:rPr lang="ja-JP" altLang="en-US" dirty="0">
                <a:solidFill>
                  <a:schemeClr val="bg1"/>
                </a:solidFill>
              </a:rPr>
              <a:t>月　フジテレビ新年会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  フジテレビ社内新年会会場入口に</a:t>
            </a:r>
            <a:r>
              <a:rPr lang="en-US" altLang="ja-JP" dirty="0">
                <a:solidFill>
                  <a:schemeClr val="bg1"/>
                </a:solidFill>
              </a:rPr>
              <a:t>135</a:t>
            </a:r>
            <a:r>
              <a:rPr lang="ja-JP" altLang="en-US" dirty="0">
                <a:solidFill>
                  <a:schemeClr val="bg1"/>
                </a:solidFill>
              </a:rPr>
              <a:t>個のセットを設置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　「フジ」「</a:t>
            </a:r>
            <a:r>
              <a:rPr lang="en-US" altLang="ja-JP" dirty="0">
                <a:solidFill>
                  <a:schemeClr val="bg1"/>
                </a:solidFill>
              </a:rPr>
              <a:t>FUJI</a:t>
            </a:r>
            <a:r>
              <a:rPr lang="ja-JP" altLang="en-US" dirty="0">
                <a:solidFill>
                  <a:schemeClr val="bg1"/>
                </a:solidFill>
              </a:rPr>
              <a:t>」文字での演出もオリジナル制作</a:t>
            </a:r>
            <a:endParaRPr lang="en-US" altLang="ja-JP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事例１１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1255" y="618775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フジテレビ　新年会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05" r="5905"/>
          <a:stretch/>
        </p:blipFill>
        <p:spPr>
          <a:xfrm>
            <a:off x="4346812" y="1275349"/>
            <a:ext cx="4594372" cy="3019425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93" r="11924"/>
          <a:stretch/>
        </p:blipFill>
        <p:spPr>
          <a:xfrm>
            <a:off x="169333" y="1275350"/>
            <a:ext cx="4089401" cy="3019425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81342" y="4298159"/>
            <a:ext cx="3276597" cy="1843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29340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事例１２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38"/>
          <a:stretch/>
        </p:blipFill>
        <p:spPr>
          <a:xfrm>
            <a:off x="6097090" y="1391531"/>
            <a:ext cx="2817135" cy="1885070"/>
          </a:xfrm>
          <a:prstGeom prst="rect">
            <a:avLst/>
          </a:prstGeom>
        </p:spPr>
      </p:pic>
      <p:sp>
        <p:nvSpPr>
          <p:cNvPr id="15" name="제목 1"/>
          <p:cNvSpPr txBox="1">
            <a:spLocks/>
          </p:cNvSpPr>
          <p:nvPr/>
        </p:nvSpPr>
        <p:spPr>
          <a:xfrm>
            <a:off x="81255" y="618775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Ｗｏｒｌｄ　Ｍｏｂｉｌｅ　Ｃｏｎｇｒｅｓｓ </a:t>
            </a:r>
            <a:r>
              <a:rPr lang="en-US" altLang="ja-JP" sz="2400" dirty="0">
                <a:solidFill>
                  <a:schemeClr val="bg1"/>
                </a:solidFill>
              </a:rPr>
              <a:t>, Barcelona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pic>
        <p:nvPicPr>
          <p:cNvPr id="3" name="図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75"/>
          <a:stretch/>
        </p:blipFill>
        <p:spPr>
          <a:xfrm>
            <a:off x="6097089" y="3350369"/>
            <a:ext cx="2817135" cy="1477951"/>
          </a:xfrm>
          <a:prstGeom prst="rect">
            <a:avLst/>
          </a:prstGeom>
        </p:spPr>
      </p:pic>
      <p:pic>
        <p:nvPicPr>
          <p:cNvPr id="4" name="図 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4"/>
          <a:stretch/>
        </p:blipFill>
        <p:spPr>
          <a:xfrm>
            <a:off x="16932" y="1391530"/>
            <a:ext cx="5975145" cy="3436790"/>
          </a:xfrm>
          <a:prstGeom prst="rect">
            <a:avLst/>
          </a:prstGeom>
        </p:spPr>
      </p:pic>
      <p:sp>
        <p:nvSpPr>
          <p:cNvPr id="16" name="TextBox 3"/>
          <p:cNvSpPr txBox="1"/>
          <p:nvPr/>
        </p:nvSpPr>
        <p:spPr>
          <a:xfrm>
            <a:off x="611715" y="5400235"/>
            <a:ext cx="807720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</a:t>
            </a:r>
            <a:r>
              <a:rPr lang="en-US" altLang="ja-JP" dirty="0">
                <a:solidFill>
                  <a:schemeClr val="bg1"/>
                </a:solidFill>
              </a:rPr>
              <a:t>6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en-US" altLang="ja-JP" dirty="0">
                <a:solidFill>
                  <a:schemeClr val="bg1"/>
                </a:solidFill>
              </a:rPr>
              <a:t>2</a:t>
            </a:r>
            <a:r>
              <a:rPr lang="ja-JP" altLang="en-US" dirty="0">
                <a:solidFill>
                  <a:schemeClr val="bg1"/>
                </a:solidFill>
              </a:rPr>
              <a:t>月　Ｗｏｒｌｄ　Ｍｏｂｉｌｅ　Ｃｏｎｇｒｅｓｓ</a:t>
            </a:r>
            <a:r>
              <a:rPr lang="en-US" altLang="ja-JP" dirty="0">
                <a:solidFill>
                  <a:schemeClr val="bg1"/>
                </a:solidFill>
              </a:rPr>
              <a:t>,Barcelona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  クジラが海の中を悠々と泳ぐ様子を</a:t>
            </a:r>
            <a:r>
              <a:rPr lang="en-US" altLang="ja-JP" dirty="0">
                <a:solidFill>
                  <a:schemeClr val="bg1"/>
                </a:solidFill>
              </a:rPr>
              <a:t>Moving Sculpture</a:t>
            </a:r>
            <a:r>
              <a:rPr lang="ja-JP" altLang="en-US" dirty="0">
                <a:solidFill>
                  <a:schemeClr val="bg1"/>
                </a:solidFill>
              </a:rPr>
              <a:t>で表現</a:t>
            </a:r>
            <a:endParaRPr lang="en-US" altLang="ja-JP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414599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684264"/>
            <a:ext cx="8077201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11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ja-JP" altLang="en-US" dirty="0">
                <a:solidFill>
                  <a:schemeClr val="bg1"/>
                </a:solidFill>
              </a:rPr>
              <a:t>韓国公益広告祭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カラーウォーターを入れた電球をオブジェに採用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事例１３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785210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ソウルプレスセンター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</a:t>
            </a:r>
            <a:r>
              <a:rPr lang="en-US" altLang="ja-JP" sz="2400" dirty="0">
                <a:solidFill>
                  <a:schemeClr val="bg1"/>
                </a:solidFill>
              </a:rPr>
              <a:t>Colorful</a:t>
            </a:r>
            <a:r>
              <a:rPr lang="en-US" altLang="ko-KR" sz="2400" dirty="0">
                <a:solidFill>
                  <a:schemeClr val="bg1"/>
                </a:solidFill>
              </a:rPr>
              <a:t>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94"/>
          <a:stretch/>
        </p:blipFill>
        <p:spPr>
          <a:xfrm>
            <a:off x="49803" y="1731780"/>
            <a:ext cx="6360939" cy="3986462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57" y="1731780"/>
            <a:ext cx="3528203" cy="1984614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257" y="3733628"/>
            <a:ext cx="3528204" cy="1984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4528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684264"/>
            <a:ext cx="8515351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</a:t>
            </a:r>
            <a:r>
              <a:rPr lang="en-US" altLang="ja-JP" dirty="0">
                <a:solidFill>
                  <a:schemeClr val="bg1"/>
                </a:solidFill>
              </a:rPr>
              <a:t>7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ja-JP" altLang="en-US" dirty="0">
                <a:solidFill>
                  <a:schemeClr val="bg1"/>
                </a:solidFill>
              </a:rPr>
              <a:t>アメリカ・ラスベガス</a:t>
            </a:r>
            <a:r>
              <a:rPr lang="en-US" altLang="ja-JP" dirty="0">
                <a:solidFill>
                  <a:schemeClr val="bg1"/>
                </a:solidFill>
              </a:rPr>
              <a:t>/</a:t>
            </a:r>
            <a:r>
              <a:rPr lang="ja-JP" altLang="en-US" dirty="0">
                <a:solidFill>
                  <a:schemeClr val="bg1"/>
                </a:solidFill>
              </a:rPr>
              <a:t>コンシューマー・エレクトロニクス・ショー　ＬＧブース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LG</a:t>
            </a:r>
            <a:r>
              <a:rPr lang="ja-JP" altLang="en-US" dirty="0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Electronics </a:t>
            </a:r>
            <a:r>
              <a:rPr lang="ja-JP" altLang="en-US" dirty="0">
                <a:solidFill>
                  <a:schemeClr val="bg1"/>
                </a:solidFill>
              </a:rPr>
              <a:t>の</a:t>
            </a:r>
            <a:r>
              <a:rPr lang="en-US" altLang="ja-JP" dirty="0">
                <a:solidFill>
                  <a:schemeClr val="bg1"/>
                </a:solidFill>
              </a:rPr>
              <a:t>IPS</a:t>
            </a:r>
            <a:r>
              <a:rPr lang="ja-JP" altLang="en-US" dirty="0">
                <a:solidFill>
                  <a:schemeClr val="bg1"/>
                </a:solidFill>
              </a:rPr>
              <a:t>液晶テレビ</a:t>
            </a:r>
            <a:r>
              <a:rPr lang="en-US" altLang="ja-JP" dirty="0">
                <a:solidFill>
                  <a:schemeClr val="bg1"/>
                </a:solidFill>
              </a:rPr>
              <a:t>『NANO CELL』</a:t>
            </a:r>
            <a:r>
              <a:rPr lang="ja-JP" altLang="en-US" dirty="0">
                <a:solidFill>
                  <a:schemeClr val="bg1"/>
                </a:solidFill>
              </a:rPr>
              <a:t>の技術を表現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事例１４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785210"/>
            <a:ext cx="933192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sz="2400" dirty="0">
                <a:solidFill>
                  <a:schemeClr val="bg1"/>
                </a:solidFill>
              </a:rPr>
              <a:t>CES</a:t>
            </a:r>
            <a:r>
              <a:rPr lang="ja-JP" altLang="en-US" sz="1600" dirty="0">
                <a:solidFill>
                  <a:schemeClr val="bg1"/>
                </a:solidFill>
              </a:rPr>
              <a:t>（コンシューマーエレクトロニクスショー）</a:t>
            </a:r>
            <a:endParaRPr lang="en-US" altLang="ko-KR" sz="16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309" y="1766285"/>
            <a:ext cx="2900376" cy="1631944"/>
          </a:xfrm>
          <a:prstGeom prst="rect">
            <a:avLst/>
          </a:prstGeom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1309" y="3338005"/>
            <a:ext cx="2900376" cy="1631462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72" y="1742170"/>
            <a:ext cx="5737416" cy="3227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2878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4047" y="6273202"/>
            <a:ext cx="167352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>
                <a:solidFill>
                  <a:schemeClr val="bg1"/>
                </a:solidFill>
              </a:rPr>
              <a:t>Ｔｒｉａｎｇｌｅ　Ｌｅｄ</a:t>
            </a:r>
            <a:endParaRPr lang="en-US" altLang="ja-JP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事例１５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733454"/>
            <a:ext cx="933192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1600" dirty="0">
                <a:solidFill>
                  <a:schemeClr val="bg1"/>
                </a:solidFill>
              </a:rPr>
              <a:t>Ｒ＆Ｄ</a:t>
            </a:r>
            <a:endParaRPr lang="en-US" altLang="ko-KR" sz="16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8672" y="1521844"/>
            <a:ext cx="3898601" cy="2277286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7222" y="3915955"/>
            <a:ext cx="3821502" cy="2469323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8" y="1521843"/>
            <a:ext cx="4274002" cy="2394111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528" y="4059809"/>
            <a:ext cx="4274002" cy="2169362"/>
          </a:xfrm>
          <a:prstGeom prst="rect">
            <a:avLst/>
          </a:prstGeom>
        </p:spPr>
      </p:pic>
      <p:sp>
        <p:nvSpPr>
          <p:cNvPr id="12" name="TextBox 3"/>
          <p:cNvSpPr txBox="1"/>
          <p:nvPr/>
        </p:nvSpPr>
        <p:spPr>
          <a:xfrm>
            <a:off x="2003189" y="6273202"/>
            <a:ext cx="878034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dirty="0">
                <a:solidFill>
                  <a:schemeClr val="bg1"/>
                </a:solidFill>
              </a:rPr>
              <a:t>Ｃｉｒｃｌｅ</a:t>
            </a:r>
            <a:endParaRPr lang="en-US" altLang="ja-JP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677819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1" y="1677654"/>
            <a:ext cx="5748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Moving </a:t>
            </a:r>
            <a:r>
              <a:rPr lang="en-US" altLang="ja-JP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Sculpture</a:t>
            </a:r>
            <a:r>
              <a:rPr lang="ko-KR" altLang="en-US" sz="5400">
                <a:solidFill>
                  <a:schemeClr val="bg1"/>
                </a:solidFill>
                <a:latin typeface="HGP創英角ｺﾞｼｯｸUB" panose="020B0900000000000000" pitchFamily="50" charset="-128"/>
              </a:rPr>
              <a:t> </a:t>
            </a:r>
            <a:endParaRPr lang="en-US" altLang="ko-KR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endParaRPr lang="en-US" altLang="ja-JP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</a:rPr>
              <a:t>構造</a:t>
            </a:r>
            <a:endParaRPr lang="ko-KR" altLang="en-US" sz="5400" dirty="0">
              <a:solidFill>
                <a:schemeClr val="bg1"/>
              </a:solidFill>
              <a:latin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21795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직사각형 18"/>
          <p:cNvSpPr/>
          <p:nvPr/>
        </p:nvSpPr>
        <p:spPr>
          <a:xfrm>
            <a:off x="598811" y="1092273"/>
            <a:ext cx="8164863" cy="32772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224266"/>
            <a:ext cx="7886700" cy="981074"/>
          </a:xfrm>
        </p:spPr>
        <p:txBody>
          <a:bodyPr/>
          <a:lstStyle/>
          <a:p>
            <a:r>
              <a:rPr lang="ja-JP" altLang="en-US" dirty="0">
                <a:solidFill>
                  <a:schemeClr val="bg1"/>
                </a:solidFill>
              </a:rPr>
              <a:t>ユニットシステム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74" t="11547" r="18532" b="66091"/>
          <a:stretch/>
        </p:blipFill>
        <p:spPr>
          <a:xfrm>
            <a:off x="1036911" y="1945827"/>
            <a:ext cx="760653" cy="729072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7583" y="1544731"/>
            <a:ext cx="1437465" cy="1341140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8098" y="1892282"/>
            <a:ext cx="778616" cy="827280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2614" y="1227787"/>
            <a:ext cx="1430354" cy="1677915"/>
          </a:xfrm>
          <a:prstGeom prst="rect">
            <a:avLst/>
          </a:prstGeom>
        </p:spPr>
      </p:pic>
      <p:cxnSp>
        <p:nvCxnSpPr>
          <p:cNvPr id="8" name="직선 화살표 연결선 7"/>
          <p:cNvCxnSpPr/>
          <p:nvPr/>
        </p:nvCxnSpPr>
        <p:spPr>
          <a:xfrm>
            <a:off x="1667473" y="2310363"/>
            <a:ext cx="501852" cy="0"/>
          </a:xfrm>
          <a:prstGeom prst="straightConnector1">
            <a:avLst/>
          </a:prstGeom>
          <a:ln w="508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861330" y="3140964"/>
            <a:ext cx="1307995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Object</a:t>
            </a:r>
            <a:endParaRPr lang="ko-KR" altLang="en-US" sz="135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817672" y="2569521"/>
            <a:ext cx="11118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Pulley</a:t>
            </a:r>
            <a:endParaRPr lang="ko-KR" altLang="en-US" sz="135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2170406" y="2761380"/>
            <a:ext cx="11118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Motor</a:t>
            </a:r>
            <a:endParaRPr lang="ko-KR" altLang="en-US" sz="135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3549845" y="2755661"/>
            <a:ext cx="11118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Drive</a:t>
            </a:r>
            <a:endParaRPr lang="ko-KR" altLang="en-US" sz="1350" b="1" dirty="0"/>
          </a:p>
        </p:txBody>
      </p:sp>
      <p:sp>
        <p:nvSpPr>
          <p:cNvPr id="15" name="TextBox 14"/>
          <p:cNvSpPr txBox="1"/>
          <p:nvPr/>
        </p:nvSpPr>
        <p:spPr>
          <a:xfrm>
            <a:off x="4970198" y="2755661"/>
            <a:ext cx="11118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Housing</a:t>
            </a:r>
            <a:endParaRPr lang="ko-KR" altLang="en-US" sz="1350" b="1" dirty="0"/>
          </a:p>
        </p:txBody>
      </p:sp>
      <p:cxnSp>
        <p:nvCxnSpPr>
          <p:cNvPr id="16" name="직선 화살표 연결선 15"/>
          <p:cNvCxnSpPr/>
          <p:nvPr/>
        </p:nvCxnSpPr>
        <p:spPr>
          <a:xfrm>
            <a:off x="3282223" y="2310363"/>
            <a:ext cx="501852" cy="0"/>
          </a:xfrm>
          <a:prstGeom prst="straightConnector1">
            <a:avLst/>
          </a:prstGeom>
          <a:ln w="508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화살표 연결선 16"/>
          <p:cNvCxnSpPr/>
          <p:nvPr/>
        </p:nvCxnSpPr>
        <p:spPr>
          <a:xfrm>
            <a:off x="4410736" y="2305922"/>
            <a:ext cx="501852" cy="0"/>
          </a:xfrm>
          <a:prstGeom prst="straightConnector1">
            <a:avLst/>
          </a:prstGeom>
          <a:ln w="508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직선 화살표 연결선 17"/>
          <p:cNvCxnSpPr/>
          <p:nvPr/>
        </p:nvCxnSpPr>
        <p:spPr>
          <a:xfrm flipV="1">
            <a:off x="1405060" y="2836963"/>
            <a:ext cx="1" cy="252100"/>
          </a:xfrm>
          <a:prstGeom prst="straightConnector1">
            <a:avLst/>
          </a:prstGeom>
          <a:ln w="50800">
            <a:solidFill>
              <a:schemeClr val="tx1"/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/>
          <p:cNvSpPr txBox="1"/>
          <p:nvPr/>
        </p:nvSpPr>
        <p:spPr>
          <a:xfrm>
            <a:off x="913386" y="4321911"/>
            <a:ext cx="76019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ja-JP" altLang="en-US" sz="1600" b="1" dirty="0">
                <a:solidFill>
                  <a:schemeClr val="bg1"/>
                </a:solidFill>
                <a:latin typeface="+mj-ea"/>
                <a:ea typeface="+mj-ea"/>
              </a:rPr>
              <a:t>１つのオブジェに対し、滑車・モーター・ドライブをセットしたダイレクトドライブ方式を採用しています。</a:t>
            </a:r>
            <a:endParaRPr lang="en-US" altLang="ja-JP" sz="1600" b="1" dirty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endParaRPr lang="en-US" altLang="ja-JP" sz="16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pic>
        <p:nvPicPr>
          <p:cNvPr id="24" name="그림 2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5285" y="1019074"/>
            <a:ext cx="1794334" cy="31400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7" name="TextBox 26"/>
          <p:cNvSpPr txBox="1"/>
          <p:nvPr/>
        </p:nvSpPr>
        <p:spPr>
          <a:xfrm>
            <a:off x="7080457" y="2727363"/>
            <a:ext cx="111181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350" b="1" dirty="0"/>
              <a:t>Frame</a:t>
            </a:r>
            <a:endParaRPr lang="ko-KR" altLang="en-US" sz="1350" b="1" dirty="0"/>
          </a:p>
        </p:txBody>
      </p:sp>
      <p:sp>
        <p:nvSpPr>
          <p:cNvPr id="10" name="오른쪽 화살표 9"/>
          <p:cNvSpPr/>
          <p:nvPr/>
        </p:nvSpPr>
        <p:spPr>
          <a:xfrm>
            <a:off x="6232968" y="2144240"/>
            <a:ext cx="596710" cy="611421"/>
          </a:xfrm>
          <a:prstGeom prst="rightArrow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6" name="직선 연결선 25"/>
          <p:cNvCxnSpPr/>
          <p:nvPr/>
        </p:nvCxnSpPr>
        <p:spPr>
          <a:xfrm>
            <a:off x="0" y="985369"/>
            <a:ext cx="914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Picture 8" descr="http://www.enchantedcrystals.com/graphics/crystal_70mmSW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51320" y="3573493"/>
            <a:ext cx="650795" cy="710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그림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2748" y="3547767"/>
            <a:ext cx="723367" cy="723367"/>
          </a:xfrm>
          <a:prstGeom prst="rect">
            <a:avLst/>
          </a:prstGeom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5" r="37441" b="69118"/>
          <a:stretch/>
        </p:blipFill>
        <p:spPr bwMode="auto">
          <a:xfrm>
            <a:off x="5191687" y="5730053"/>
            <a:ext cx="2679271" cy="10591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" name="Picture 6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736" b="11184"/>
          <a:stretch/>
        </p:blipFill>
        <p:spPr bwMode="auto">
          <a:xfrm>
            <a:off x="1702115" y="5709554"/>
            <a:ext cx="2380474" cy="1083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613343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76401" y="1677654"/>
            <a:ext cx="5748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Moving </a:t>
            </a:r>
            <a:r>
              <a:rPr lang="en-US" altLang="ja-JP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Sculpture</a:t>
            </a:r>
            <a:r>
              <a:rPr lang="ko-KR" altLang="en-US" sz="5400">
                <a:solidFill>
                  <a:schemeClr val="bg1"/>
                </a:solidFill>
                <a:latin typeface="HGP創英角ｺﾞｼｯｸUB" panose="020B0900000000000000" pitchFamily="50" charset="-128"/>
              </a:rPr>
              <a:t> </a:t>
            </a:r>
            <a:endParaRPr lang="en-US" altLang="ko-KR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endParaRPr lang="en-US" altLang="ja-JP" sz="5400" dirty="0">
              <a:solidFill>
                <a:schemeClr val="bg1"/>
              </a:solidFill>
              <a:latin typeface="HGP創英角ｺﾞｼｯｸUB" panose="020B0900000000000000" pitchFamily="50" charset="-128"/>
              <a:ea typeface="HGP創英角ｺﾞｼｯｸUB" panose="020B0900000000000000" pitchFamily="50" charset="-128"/>
            </a:endParaRPr>
          </a:p>
          <a:p>
            <a:pPr algn="ctr"/>
            <a:r>
              <a:rPr lang="ja-JP" altLang="en-US" sz="5400" dirty="0">
                <a:solidFill>
                  <a:schemeClr val="bg1"/>
                </a:solidFill>
                <a:latin typeface="HGP創英角ｺﾞｼｯｸUB" panose="020B0900000000000000" pitchFamily="50" charset="-128"/>
                <a:ea typeface="HGP創英角ｺﾞｼｯｸUB" panose="020B0900000000000000" pitchFamily="50" charset="-128"/>
              </a:rPr>
              <a:t>実績紹介</a:t>
            </a:r>
            <a:endParaRPr lang="ko-KR" altLang="en-US" sz="5400" dirty="0">
              <a:solidFill>
                <a:schemeClr val="bg1"/>
              </a:solidFill>
              <a:latin typeface="HGP創英角ｺﾞｼｯｸUB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17531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075" y="238125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配列設計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75" y="607457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(</a:t>
            </a:r>
            <a:r>
              <a:rPr lang="ja-JP" altLang="en-US" dirty="0">
                <a:solidFill>
                  <a:schemeClr val="bg1"/>
                </a:solidFill>
              </a:rPr>
              <a:t>上面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0242" name="Picture 2" descr="F:\project\자체진행\자체 키넥틱\경신 Kinetic Rendered Images\윗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006"/>
            <a:ext cx="9144000" cy="44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テキスト ボックス 1"/>
          <p:cNvSpPr txBox="1"/>
          <p:nvPr/>
        </p:nvSpPr>
        <p:spPr>
          <a:xfrm>
            <a:off x="372533" y="5881211"/>
            <a:ext cx="4052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</a:rPr>
              <a:t>複数のユニットをセットしたレールを連結</a:t>
            </a:r>
          </a:p>
        </p:txBody>
      </p:sp>
    </p:spTree>
    <p:extLst>
      <p:ext uri="{BB962C8B-B14F-4D97-AF65-F5344CB8AC3E}">
        <p14:creationId xmlns:p14="http://schemas.microsoft.com/office/powerpoint/2010/main" val="30429772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219075" y="238125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配列設計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75" y="607457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(</a:t>
            </a:r>
            <a:r>
              <a:rPr lang="ja-JP" altLang="en-US" dirty="0">
                <a:solidFill>
                  <a:schemeClr val="bg1"/>
                </a:solidFill>
              </a:rPr>
              <a:t>上面　拡大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11266" name="Picture 2" descr="F:\project\자체진행\자체 키넥틱\경신 Kinetic Rendered Images\윗쪽 근접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006"/>
            <a:ext cx="9144000" cy="44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9845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F:\project\자체진행\자체 키넥틱\20150623\20150623_122255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55" t="10185" r="27146" b="28148"/>
          <a:stretch/>
        </p:blipFill>
        <p:spPr bwMode="auto">
          <a:xfrm>
            <a:off x="0" y="895349"/>
            <a:ext cx="9156064" cy="49625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075" y="238125"/>
            <a:ext cx="224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モジュール配列</a:t>
            </a:r>
            <a:endParaRPr lang="en-US" altLang="ja-JP" dirty="0">
              <a:solidFill>
                <a:schemeClr val="bg1"/>
              </a:solidFill>
            </a:endParaRPr>
          </a:p>
          <a:p>
            <a:r>
              <a:rPr lang="ja-JP" altLang="en-US" dirty="0">
                <a:solidFill>
                  <a:schemeClr val="bg1"/>
                </a:solidFill>
              </a:rPr>
              <a:t>（上から見た写真）</a:t>
            </a:r>
            <a:endParaRPr lang="ko-KR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903837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F:\project\자체진행\자체 키넥틱\경신 Kinetic Rendered Images\아랫면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006"/>
            <a:ext cx="9144000" cy="44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075" y="238125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配列設計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75" y="607457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(</a:t>
            </a:r>
            <a:r>
              <a:rPr lang="ja-JP" altLang="en-US" dirty="0">
                <a:solidFill>
                  <a:schemeClr val="bg1"/>
                </a:solidFill>
              </a:rPr>
              <a:t>下部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639103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project\자체진행\자체 키넥틱\경신 Kinetic Rendered Images\아래쪽 근접도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93006"/>
            <a:ext cx="9144000" cy="4471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075" y="238125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配列設計</a:t>
            </a:r>
            <a:endParaRPr lang="ko-KR" altLang="en-US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9075" y="607457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chemeClr val="bg1"/>
                </a:solidFill>
              </a:rPr>
              <a:t>(</a:t>
            </a:r>
            <a:r>
              <a:rPr lang="ja-JP" altLang="en-US" dirty="0">
                <a:solidFill>
                  <a:schemeClr val="bg1"/>
                </a:solidFill>
              </a:rPr>
              <a:t>下部　拡大</a:t>
            </a:r>
            <a:r>
              <a:rPr lang="en-US" altLang="ko-KR" dirty="0">
                <a:solidFill>
                  <a:schemeClr val="bg1"/>
                </a:solidFill>
              </a:rPr>
              <a:t>)</a:t>
            </a:r>
            <a:endParaRPr lang="ko-KR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34970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075" y="238125"/>
            <a:ext cx="22479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モジュール配列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 descr="F:\project\자체진행\자체 키넥틱\20150623\20150623_1226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139407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F:\project\자체진행\자체 키넥틱\20150623\20150623_1228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5725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9075" y="238125"/>
            <a:ext cx="22479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dirty="0">
                <a:solidFill>
                  <a:schemeClr val="bg1"/>
                </a:solidFill>
              </a:rPr>
              <a:t>モジュール配列</a:t>
            </a:r>
            <a:endParaRPr lang="en-US" altLang="ja-JP" dirty="0">
              <a:solidFill>
                <a:schemeClr val="bg1"/>
              </a:solidFill>
            </a:endParaRPr>
          </a:p>
          <a:p>
            <a:r>
              <a:rPr lang="ja-JP" altLang="en-US" dirty="0">
                <a:solidFill>
                  <a:schemeClr val="bg1"/>
                </a:solidFill>
              </a:rPr>
              <a:t>（下から見た写真）</a:t>
            </a:r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330199" y="6250543"/>
            <a:ext cx="39228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dirty="0">
                <a:solidFill>
                  <a:schemeClr val="bg1"/>
                </a:solidFill>
              </a:rPr>
              <a:t>ボールの中心と中心の距離は約</a:t>
            </a:r>
            <a:r>
              <a:rPr kumimoji="1" lang="en-US" altLang="ja-JP" dirty="0">
                <a:solidFill>
                  <a:schemeClr val="bg1"/>
                </a:solidFill>
              </a:rPr>
              <a:t>180</a:t>
            </a:r>
            <a:r>
              <a:rPr kumimoji="1" lang="ja-JP" altLang="en-US" dirty="0">
                <a:solidFill>
                  <a:schemeClr val="bg1"/>
                </a:solidFill>
              </a:rPr>
              <a:t>㎜</a:t>
            </a:r>
          </a:p>
        </p:txBody>
      </p:sp>
    </p:spTree>
    <p:extLst>
      <p:ext uri="{BB962C8B-B14F-4D97-AF65-F5344CB8AC3E}">
        <p14:creationId xmlns:p14="http://schemas.microsoft.com/office/powerpoint/2010/main" val="176304675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399394" y="324554"/>
            <a:ext cx="8084426" cy="840218"/>
          </a:xfrm>
        </p:spPr>
        <p:txBody>
          <a:bodyPr>
            <a:normAutofit/>
          </a:bodyPr>
          <a:lstStyle/>
          <a:p>
            <a:r>
              <a:rPr lang="ja-JP" altLang="en-US" sz="3200" dirty="0">
                <a:solidFill>
                  <a:schemeClr val="bg1"/>
                </a:solidFill>
              </a:rPr>
              <a:t>シミュレーション制作及びシステム制御</a:t>
            </a:r>
            <a:endParaRPr lang="ko-KR" altLang="en-US" sz="3200" dirty="0">
              <a:solidFill>
                <a:schemeClr val="bg1"/>
              </a:solidFill>
            </a:endParaRPr>
          </a:p>
        </p:txBody>
      </p:sp>
      <p:cxnSp>
        <p:nvCxnSpPr>
          <p:cNvPr id="20" name="직선 연결선 19"/>
          <p:cNvCxnSpPr/>
          <p:nvPr/>
        </p:nvCxnSpPr>
        <p:spPr>
          <a:xfrm>
            <a:off x="0" y="985369"/>
            <a:ext cx="914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879985" y="6058447"/>
            <a:ext cx="2233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</a:rPr>
              <a:t>シミュレーション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37" y="3970826"/>
            <a:ext cx="3531801" cy="2123072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640666" y="2196231"/>
            <a:ext cx="55891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ja-JP" altLang="en-US" dirty="0">
                <a:solidFill>
                  <a:schemeClr val="bg1"/>
                </a:solidFill>
              </a:rPr>
              <a:t>・自社開発の専用ソフトを用いて、演出プログラムを 制作します。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96" r="7457" b="8997"/>
          <a:stretch/>
        </p:blipFill>
        <p:spPr bwMode="auto">
          <a:xfrm>
            <a:off x="4799523" y="4006277"/>
            <a:ext cx="3457576" cy="2052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" name="TextBox 31"/>
          <p:cNvSpPr txBox="1"/>
          <p:nvPr/>
        </p:nvSpPr>
        <p:spPr>
          <a:xfrm>
            <a:off x="4799523" y="6058446"/>
            <a:ext cx="22334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ja-JP" altLang="en-US" sz="1400" dirty="0">
                <a:solidFill>
                  <a:schemeClr val="bg1"/>
                </a:solidFill>
              </a:rPr>
              <a:t>制御同期化</a:t>
            </a:r>
            <a:endParaRPr lang="ko-KR" altLang="en-US" sz="1400" dirty="0">
              <a:solidFill>
                <a:schemeClr val="bg1"/>
              </a:solidFill>
            </a:endParaRPr>
          </a:p>
        </p:txBody>
      </p:sp>
      <p:sp>
        <p:nvSpPr>
          <p:cNvPr id="7" name="오른쪽 화살표 6"/>
          <p:cNvSpPr/>
          <p:nvPr/>
        </p:nvSpPr>
        <p:spPr>
          <a:xfrm>
            <a:off x="4090987" y="4794237"/>
            <a:ext cx="390525" cy="476250"/>
          </a:xfrm>
          <a:prstGeom prst="rightArrow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2" name="Picture 4" descr="F:\project\자체진행\자체 키넥틱\20150611\kinectic capture\kinectic capture\3-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77" t="5703"/>
          <a:stretch/>
        </p:blipFill>
        <p:spPr bwMode="auto">
          <a:xfrm>
            <a:off x="298060" y="1500998"/>
            <a:ext cx="3498077" cy="20912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7683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28650" y="251463"/>
            <a:ext cx="7886700" cy="981074"/>
          </a:xfrm>
        </p:spPr>
        <p:txBody>
          <a:bodyPr/>
          <a:lstStyle/>
          <a:p>
            <a:r>
              <a:rPr lang="ja-JP" altLang="en-US" dirty="0">
                <a:solidFill>
                  <a:schemeClr val="bg1"/>
                </a:solidFill>
              </a:rPr>
              <a:t>設置管理</a:t>
            </a: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10" t="13218" r="19214" b="21877"/>
          <a:stretch/>
        </p:blipFill>
        <p:spPr bwMode="auto">
          <a:xfrm>
            <a:off x="4443646" y="1011164"/>
            <a:ext cx="4552950" cy="27648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" name="TextBox 25"/>
          <p:cNvSpPr txBox="1"/>
          <p:nvPr/>
        </p:nvSpPr>
        <p:spPr>
          <a:xfrm>
            <a:off x="667910" y="4760611"/>
            <a:ext cx="734926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ja-JP" altLang="en-US" dirty="0">
                <a:solidFill>
                  <a:schemeClr val="bg1"/>
                </a:solidFill>
              </a:rPr>
              <a:t>設置調整は専門知識を持った自社スタッフが行います。</a:t>
            </a:r>
            <a:endParaRPr lang="en-US" altLang="ja-JP" dirty="0">
              <a:solidFill>
                <a:schemeClr val="bg1"/>
              </a:solidFill>
            </a:endParaRPr>
          </a:p>
          <a:p>
            <a:endParaRPr lang="en-US" altLang="ko-KR" dirty="0">
              <a:solidFill>
                <a:schemeClr val="bg1"/>
              </a:solidFill>
            </a:endParaRPr>
          </a:p>
          <a:p>
            <a:r>
              <a:rPr lang="en-US" altLang="ja-JP" dirty="0">
                <a:solidFill>
                  <a:schemeClr val="bg1"/>
                </a:solidFill>
              </a:rPr>
              <a:t>※Moving Sculpture</a:t>
            </a:r>
            <a:r>
              <a:rPr lang="ja-JP" altLang="en-US" dirty="0">
                <a:solidFill>
                  <a:schemeClr val="bg1"/>
                </a:solidFill>
              </a:rPr>
              <a:t>を取り付ける躯体施工は含みません</a:t>
            </a:r>
            <a:endParaRPr lang="ko-KR" altLang="en-US" dirty="0">
              <a:solidFill>
                <a:schemeClr val="bg1"/>
              </a:solidFill>
            </a:endParaRPr>
          </a:p>
        </p:txBody>
      </p:sp>
      <p:cxnSp>
        <p:nvCxnSpPr>
          <p:cNvPr id="29" name="직선 연결선 28"/>
          <p:cNvCxnSpPr/>
          <p:nvPr/>
        </p:nvCxnSpPr>
        <p:spPr>
          <a:xfrm>
            <a:off x="0" y="985369"/>
            <a:ext cx="9144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F:\project\자체진행\자체 키넥틱\20150401\시공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46" y="985369"/>
            <a:ext cx="4381500" cy="2809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603506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正方形/長方形 3"/>
          <p:cNvSpPr/>
          <p:nvPr/>
        </p:nvSpPr>
        <p:spPr>
          <a:xfrm>
            <a:off x="259428" y="320804"/>
            <a:ext cx="8598822" cy="63623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9" name="角丸四角形 8"/>
          <p:cNvSpPr/>
          <p:nvPr/>
        </p:nvSpPr>
        <p:spPr>
          <a:xfrm>
            <a:off x="403444" y="2921515"/>
            <a:ext cx="7336908" cy="2233637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직사각형 11"/>
          <p:cNvSpPr/>
          <p:nvPr/>
        </p:nvSpPr>
        <p:spPr>
          <a:xfrm>
            <a:off x="259428" y="272852"/>
            <a:ext cx="196079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b="1" u="sng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重量について</a:t>
            </a:r>
            <a:endParaRPr lang="ko-KR" altLang="en-US" sz="2400" b="1" u="sng" dirty="0">
              <a:latin typeface="HGPｺﾞｼｯｸE" panose="020B0900000000000000" pitchFamily="50" charset="-128"/>
            </a:endParaRPr>
          </a:p>
        </p:txBody>
      </p:sp>
      <p:sp>
        <p:nvSpPr>
          <p:cNvPr id="2" name="正方形/長方形 1"/>
          <p:cNvSpPr/>
          <p:nvPr/>
        </p:nvSpPr>
        <p:spPr>
          <a:xfrm>
            <a:off x="259428" y="1019592"/>
            <a:ext cx="8417028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b="1" dirty="0"/>
              <a:t>➀モジュール重量　　　　１個　</a:t>
            </a:r>
            <a:r>
              <a:rPr lang="en-US" altLang="ja-JP" b="1" dirty="0"/>
              <a:t>2.3</a:t>
            </a:r>
            <a:r>
              <a:rPr lang="ja-JP" altLang="en-US" b="1" dirty="0"/>
              <a:t>㎏</a:t>
            </a:r>
            <a:endParaRPr lang="en-US" altLang="ja-JP" b="1" dirty="0"/>
          </a:p>
          <a:p>
            <a:r>
              <a:rPr lang="ja-JP" altLang="en-US" b="1" dirty="0"/>
              <a:t>　 加速度による荷重　１個当り</a:t>
            </a:r>
            <a:r>
              <a:rPr lang="en-US" altLang="ja-JP" b="1" dirty="0"/>
              <a:t>0.3kg</a:t>
            </a:r>
            <a:r>
              <a:rPr lang="ja-JP" altLang="en-US" b="1" dirty="0"/>
              <a:t>　</a:t>
            </a:r>
            <a:r>
              <a:rPr lang="ja-JP" altLang="en-US" sz="1400" b="1" dirty="0"/>
              <a:t>　（最速速度　</a:t>
            </a:r>
            <a:r>
              <a:rPr lang="en-US" altLang="ja-JP" sz="1400" b="1" dirty="0"/>
              <a:t>60</a:t>
            </a:r>
            <a:r>
              <a:rPr lang="ja-JP" altLang="en-US" sz="1400" b="1" dirty="0"/>
              <a:t>㎝</a:t>
            </a:r>
            <a:r>
              <a:rPr lang="en-US" altLang="ja-JP" sz="1400" b="1" dirty="0"/>
              <a:t>/</a:t>
            </a:r>
            <a:r>
              <a:rPr lang="ja-JP" altLang="en-US" sz="1400" b="1" dirty="0"/>
              <a:t>秒時）</a:t>
            </a:r>
            <a:endParaRPr lang="en-US" altLang="ja-JP" sz="1400" b="1" dirty="0"/>
          </a:p>
          <a:p>
            <a:r>
              <a:rPr lang="ja-JP" altLang="en-US" b="1" dirty="0"/>
              <a:t>　　</a:t>
            </a:r>
            <a:endParaRPr lang="en-US" altLang="ja-JP" b="1" dirty="0"/>
          </a:p>
          <a:p>
            <a:r>
              <a:rPr lang="ja-JP" altLang="en-US" b="1" dirty="0"/>
              <a:t>②アルミプロファイル　１メートル　</a:t>
            </a:r>
            <a:r>
              <a:rPr lang="en-US" altLang="ja-JP" b="1" dirty="0"/>
              <a:t>4.6</a:t>
            </a:r>
            <a:r>
              <a:rPr lang="ja-JP" altLang="en-US" b="1" dirty="0"/>
              <a:t>㎏</a:t>
            </a:r>
            <a:endParaRPr lang="en-US" altLang="ja-JP" b="1" dirty="0"/>
          </a:p>
          <a:p>
            <a:endParaRPr lang="en-US" altLang="ja-JP" b="1" dirty="0"/>
          </a:p>
          <a:p>
            <a:r>
              <a:rPr lang="ja-JP" altLang="en-US" b="1" dirty="0"/>
              <a:t>③</a:t>
            </a:r>
            <a:r>
              <a:rPr lang="en-US" altLang="ja-JP" b="1" dirty="0"/>
              <a:t>SMPS</a:t>
            </a:r>
            <a:r>
              <a:rPr lang="ja-JP" altLang="en-US" b="1" dirty="0"/>
              <a:t>　１個　</a:t>
            </a:r>
            <a:r>
              <a:rPr lang="en-US" altLang="ja-JP" b="1" dirty="0"/>
              <a:t>1.4</a:t>
            </a:r>
            <a:r>
              <a:rPr lang="ja-JP" altLang="en-US" b="1" dirty="0"/>
              <a:t>㎏</a:t>
            </a:r>
            <a:endParaRPr lang="en-US" altLang="ja-JP" b="1" dirty="0"/>
          </a:p>
          <a:p>
            <a:endParaRPr lang="en-US" altLang="ja-JP" b="1" dirty="0"/>
          </a:p>
          <a:p>
            <a:endParaRPr lang="en-US" altLang="ja-JP" b="1" dirty="0"/>
          </a:p>
          <a:p>
            <a:r>
              <a:rPr lang="ja-JP" altLang="en-US" b="1" dirty="0"/>
              <a:t>　　</a:t>
            </a:r>
            <a:r>
              <a:rPr lang="en-US" altLang="ja-JP" b="1" dirty="0"/>
              <a:t>※</a:t>
            </a:r>
            <a:r>
              <a:rPr lang="ja-JP" altLang="en-US" b="1" dirty="0"/>
              <a:t>　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9×15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配列　モジュール数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個の場合</a:t>
            </a:r>
            <a:endParaRPr lang="en-US" altLang="ja-JP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モジュール重量　　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2.6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×135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個　＝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351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</a:t>
            </a:r>
            <a:endParaRPr lang="en-US" altLang="ja-JP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アルミプロファイル　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4.6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×32m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＝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147.2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　　　</a:t>
            </a:r>
            <a:r>
              <a:rPr lang="ja-JP" altLang="en-US" sz="1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（１本２</a:t>
            </a:r>
            <a:r>
              <a:rPr lang="en-US" altLang="ja-JP" sz="1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m×16</a:t>
            </a:r>
            <a:r>
              <a:rPr lang="ja-JP" altLang="en-US" sz="1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本＝</a:t>
            </a:r>
            <a:r>
              <a:rPr lang="en-US" altLang="ja-JP" sz="1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32m</a:t>
            </a:r>
            <a:r>
              <a:rPr lang="ja-JP" altLang="en-US" sz="1400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）</a:t>
            </a:r>
            <a:endParaRPr lang="en-US" altLang="ja-JP" sz="1400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SMPS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 　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1.4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ｋｇ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×17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個＝</a:t>
            </a:r>
            <a:r>
              <a:rPr lang="en-US" altLang="ja-JP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23.8</a:t>
            </a:r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</a:t>
            </a:r>
            <a:endParaRPr lang="en-US" altLang="ja-JP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endParaRPr lang="en-US" altLang="ja-JP" b="1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r>
              <a:rPr lang="ja-JP" altLang="en-US" b="1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　　　　　　　　　　　　　　　　　　</a:t>
            </a:r>
            <a:r>
              <a:rPr lang="ja-JP" altLang="en-US" b="1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合計　</a:t>
            </a:r>
            <a:r>
              <a:rPr lang="en-US" altLang="ja-JP" b="1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522</a:t>
            </a:r>
            <a:r>
              <a:rPr lang="ja-JP" altLang="en-US" b="1" u="sng" dirty="0"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㎏</a:t>
            </a:r>
            <a:endParaRPr lang="en-US" altLang="ja-JP" b="1" u="sng" dirty="0"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3" name="右中かっこ 2"/>
          <p:cNvSpPr/>
          <p:nvPr/>
        </p:nvSpPr>
        <p:spPr>
          <a:xfrm>
            <a:off x="6041876" y="1116255"/>
            <a:ext cx="144016" cy="648072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kumimoji="1" lang="ja-JP" altLang="en-US" dirty="0"/>
          </a:p>
        </p:txBody>
      </p:sp>
      <p:sp>
        <p:nvSpPr>
          <p:cNvPr id="8" name="テキスト ボックス 7"/>
          <p:cNvSpPr txBox="1"/>
          <p:nvPr/>
        </p:nvSpPr>
        <p:spPr>
          <a:xfrm>
            <a:off x="6257900" y="1255625"/>
            <a:ext cx="7200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/>
              <a:t>2.6</a:t>
            </a:r>
            <a:r>
              <a:rPr kumimoji="1" lang="ja-JP" altLang="en-US" dirty="0"/>
              <a:t>㎏</a:t>
            </a:r>
          </a:p>
        </p:txBody>
      </p:sp>
      <p:sp>
        <p:nvSpPr>
          <p:cNvPr id="19" name="직사각형 11"/>
          <p:cNvSpPr/>
          <p:nvPr/>
        </p:nvSpPr>
        <p:spPr>
          <a:xfrm>
            <a:off x="289707" y="5628104"/>
            <a:ext cx="257314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2400" u="sng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消費電力</a:t>
            </a:r>
            <a:r>
              <a:rPr lang="ja-JP" altLang="en-US" sz="2400" b="1" u="sng" dirty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について</a:t>
            </a:r>
            <a:endParaRPr lang="ko-KR" altLang="en-US" sz="2400" b="1" u="sng" dirty="0">
              <a:latin typeface="HGPｺﾞｼｯｸE" panose="020B0900000000000000" pitchFamily="50" charset="-128"/>
            </a:endParaRPr>
          </a:p>
        </p:txBody>
      </p:sp>
      <p:sp>
        <p:nvSpPr>
          <p:cNvPr id="10" name="テキスト ボックス 9"/>
          <p:cNvSpPr txBox="1"/>
          <p:nvPr/>
        </p:nvSpPr>
        <p:spPr>
          <a:xfrm>
            <a:off x="454014" y="6265909"/>
            <a:ext cx="26613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ja-JP" altLang="en-US" b="1" dirty="0"/>
              <a:t>モジュール１個当り　</a:t>
            </a:r>
            <a:r>
              <a:rPr kumimoji="1" lang="en-US" altLang="ja-JP" b="1" dirty="0"/>
              <a:t>20</a:t>
            </a:r>
            <a:r>
              <a:rPr kumimoji="1" lang="ja-JP" altLang="en-US" b="1" dirty="0"/>
              <a:t>Ｗ</a:t>
            </a:r>
            <a:endParaRPr kumimoji="1" lang="en-US" altLang="ja-JP" b="1" dirty="0"/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9891" y="4122269"/>
            <a:ext cx="2747462" cy="1736667"/>
          </a:xfrm>
          <a:prstGeom prst="rect">
            <a:avLst/>
          </a:prstGeom>
        </p:spPr>
      </p:pic>
      <p:sp>
        <p:nvSpPr>
          <p:cNvPr id="6" name="テキスト ボックス 5"/>
          <p:cNvSpPr txBox="1"/>
          <p:nvPr/>
        </p:nvSpPr>
        <p:spPr>
          <a:xfrm>
            <a:off x="6113884" y="5858936"/>
            <a:ext cx="1064715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050" dirty="0"/>
              <a:t>9</a:t>
            </a:r>
            <a:r>
              <a:rPr kumimoji="1" lang="ja-JP" altLang="en-US" sz="1050" dirty="0"/>
              <a:t>個</a:t>
            </a:r>
            <a:r>
              <a:rPr kumimoji="1" lang="en-US" altLang="ja-JP" sz="1050" dirty="0"/>
              <a:t>×15</a:t>
            </a:r>
            <a:r>
              <a:rPr kumimoji="1" lang="ja-JP" altLang="en-US" sz="1050" dirty="0"/>
              <a:t>列寸法</a:t>
            </a:r>
          </a:p>
        </p:txBody>
      </p:sp>
    </p:spTree>
    <p:extLst>
      <p:ext uri="{BB962C8B-B14F-4D97-AF65-F5344CB8AC3E}">
        <p14:creationId xmlns:p14="http://schemas.microsoft.com/office/powerpoint/2010/main" val="30470036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872" y="70413"/>
            <a:ext cx="7886700" cy="981074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事例１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6510" y="5912331"/>
            <a:ext cx="8626109" cy="875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rgbClr val="FF0000"/>
                </a:solidFill>
              </a:rPr>
              <a:t>2015</a:t>
            </a:r>
            <a:r>
              <a:rPr lang="ja-JP" altLang="en-US" dirty="0">
                <a:solidFill>
                  <a:srgbClr val="FF0000"/>
                </a:solidFill>
              </a:rPr>
              <a:t>年ソウル国際モーターショーにて</a:t>
            </a:r>
            <a:endParaRPr lang="en-US" altLang="ja-JP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ja-JP" altLang="en-US" dirty="0">
                <a:solidFill>
                  <a:schemeClr val="bg1"/>
                </a:solidFill>
              </a:rPr>
              <a:t>　　</a:t>
            </a:r>
            <a:r>
              <a:rPr lang="en-US" altLang="ko-KR" dirty="0">
                <a:solidFill>
                  <a:schemeClr val="bg1"/>
                </a:solidFill>
              </a:rPr>
              <a:t>300</a:t>
            </a:r>
            <a:r>
              <a:rPr lang="ja-JP" altLang="en-US" dirty="0">
                <a:solidFill>
                  <a:schemeClr val="bg1"/>
                </a:solidFill>
              </a:rPr>
              <a:t>個の</a:t>
            </a:r>
            <a:r>
              <a:rPr lang="ko-KR" altLang="en-US" dirty="0">
                <a:solidFill>
                  <a:schemeClr val="bg1"/>
                </a:solidFill>
              </a:rPr>
              <a:t> </a:t>
            </a:r>
            <a:r>
              <a:rPr lang="ja-JP" altLang="en-US" dirty="0">
                <a:solidFill>
                  <a:schemeClr val="bg1"/>
                </a:solidFill>
              </a:rPr>
              <a:t>メタルボールで自動車の形と芸術的なモーションプログラムを制作</a:t>
            </a:r>
            <a:endParaRPr lang="en-US" altLang="ko-KR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ソウル国際モーターショー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grpSp>
        <p:nvGrpSpPr>
          <p:cNvPr id="10" name="그룹 9"/>
          <p:cNvGrpSpPr/>
          <p:nvPr/>
        </p:nvGrpSpPr>
        <p:grpSpPr>
          <a:xfrm>
            <a:off x="1" y="1850245"/>
            <a:ext cx="9108503" cy="3858768"/>
            <a:chOff x="0" y="1190625"/>
            <a:chExt cx="9896475" cy="4192588"/>
          </a:xfrm>
        </p:grpSpPr>
        <p:pic>
          <p:nvPicPr>
            <p:cNvPr id="7" name="그림 2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49" t="6161" b="17223"/>
            <a:stretch>
              <a:fillRect/>
            </a:stretch>
          </p:blipFill>
          <p:spPr bwMode="auto">
            <a:xfrm>
              <a:off x="0" y="1190625"/>
              <a:ext cx="6248400" cy="4192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그림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278" t="49704" r="25487" b="5151"/>
            <a:stretch>
              <a:fillRect/>
            </a:stretch>
          </p:blipFill>
          <p:spPr bwMode="auto">
            <a:xfrm>
              <a:off x="6243638" y="1190625"/>
              <a:ext cx="3652837" cy="22336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그림 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256" r="9363" b="19414"/>
            <a:stretch>
              <a:fillRect/>
            </a:stretch>
          </p:blipFill>
          <p:spPr bwMode="auto">
            <a:xfrm>
              <a:off x="6248400" y="3424238"/>
              <a:ext cx="3635375" cy="19589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74832330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872" y="70413"/>
            <a:ext cx="7886700" cy="981074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事例２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9835" y="5398222"/>
            <a:ext cx="8747490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ja-JP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年ジョブ</a:t>
            </a:r>
            <a:r>
              <a:rPr lang="en-US" altLang="ja-JP" dirty="0">
                <a:solidFill>
                  <a:schemeClr val="bg1"/>
                </a:solidFill>
              </a:rPr>
              <a:t>3.0</a:t>
            </a:r>
            <a:r>
              <a:rPr lang="ja-JP" altLang="en-US" dirty="0">
                <a:solidFill>
                  <a:schemeClr val="bg1"/>
                </a:solidFill>
              </a:rPr>
              <a:t>体験会にて</a:t>
            </a:r>
            <a:r>
              <a:rPr lang="en-US" altLang="ko-KR" dirty="0">
                <a:solidFill>
                  <a:schemeClr val="bg1"/>
                </a:solidFill>
              </a:rPr>
              <a:t>300</a:t>
            </a:r>
            <a:r>
              <a:rPr lang="ja-JP" altLang="en-US" dirty="0">
                <a:solidFill>
                  <a:schemeClr val="bg1"/>
                </a:solidFill>
              </a:rPr>
              <a:t>個のメタルボールと照明により幻想的な動きを表現</a:t>
            </a:r>
            <a:endParaRPr lang="en-US" altLang="ko-KR" dirty="0">
              <a:solidFill>
                <a:schemeClr val="bg1"/>
              </a:solidFill>
            </a:endParaRPr>
          </a:p>
        </p:txBody>
      </p:sp>
      <p:sp>
        <p:nvSpPr>
          <p:cNvPr id="6" name="제목 1"/>
          <p:cNvSpPr txBox="1">
            <a:spLocks/>
          </p:cNvSpPr>
          <p:nvPr/>
        </p:nvSpPr>
        <p:spPr>
          <a:xfrm>
            <a:off x="70872" y="80209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ジョンブ</a:t>
            </a:r>
            <a:r>
              <a:rPr lang="ko-KR" altLang="en-US" sz="2400" dirty="0">
                <a:solidFill>
                  <a:schemeClr val="bg1"/>
                </a:solidFill>
              </a:rPr>
              <a:t> </a:t>
            </a:r>
            <a:r>
              <a:rPr lang="en-US" altLang="ko-KR" sz="2400" dirty="0">
                <a:solidFill>
                  <a:schemeClr val="bg1"/>
                </a:solidFill>
              </a:rPr>
              <a:t>3.0</a:t>
            </a:r>
            <a:r>
              <a:rPr lang="ja-JP" altLang="en-US" sz="2400" dirty="0">
                <a:solidFill>
                  <a:schemeClr val="bg1"/>
                </a:solidFill>
              </a:rPr>
              <a:t>体験会</a:t>
            </a:r>
            <a:r>
              <a:rPr lang="ko-KR" altLang="en-US" sz="2400" dirty="0">
                <a:solidFill>
                  <a:schemeClr val="bg1"/>
                </a:solidFill>
              </a:rPr>
              <a:t> 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Lighting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4572000" cy="257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2061716"/>
            <a:ext cx="4556654" cy="25631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457411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38" r="14583" b="11479"/>
          <a:stretch/>
        </p:blipFill>
        <p:spPr>
          <a:xfrm>
            <a:off x="0" y="2031519"/>
            <a:ext cx="4709564" cy="3426306"/>
          </a:xfrm>
          <a:prstGeom prst="rect">
            <a:avLst/>
          </a:prstGeom>
        </p:spPr>
      </p:pic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0872" y="70413"/>
            <a:ext cx="7886700" cy="981074"/>
          </a:xfrm>
        </p:spPr>
        <p:txBody>
          <a:bodyPr>
            <a:normAutofit/>
          </a:bodyPr>
          <a:lstStyle/>
          <a:p>
            <a:r>
              <a:rPr lang="ja-JP" altLang="en-US" sz="2400" dirty="0">
                <a:solidFill>
                  <a:schemeClr val="bg1"/>
                </a:solidFill>
              </a:rPr>
              <a:t>事例</a:t>
            </a:r>
            <a:r>
              <a:rPr lang="ko-KR" altLang="en-US" sz="2400">
                <a:solidFill>
                  <a:schemeClr val="bg1"/>
                </a:solidFill>
              </a:rPr>
              <a:t> </a:t>
            </a:r>
            <a:r>
              <a:rPr lang="en-US" altLang="ko-KR" sz="2400" dirty="0">
                <a:solidFill>
                  <a:schemeClr val="bg1"/>
                </a:solidFill>
              </a:rPr>
              <a:t>3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6510" y="5712547"/>
            <a:ext cx="8626109" cy="4603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ja-JP" dirty="0">
                <a:solidFill>
                  <a:schemeClr val="bg1"/>
                </a:solidFill>
              </a:rPr>
              <a:t>2014</a:t>
            </a:r>
            <a:r>
              <a:rPr lang="ja-JP" altLang="en-US" dirty="0">
                <a:solidFill>
                  <a:schemeClr val="bg1"/>
                </a:solidFill>
              </a:rPr>
              <a:t>年ソウルデザインフェスティバルにてクリスタル、照明、鏡を使った演出</a:t>
            </a:r>
            <a:endParaRPr lang="en-US" altLang="ko-KR" dirty="0">
              <a:solidFill>
                <a:schemeClr val="bg1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4222" y="2031519"/>
            <a:ext cx="5129779" cy="3426306"/>
          </a:xfrm>
          <a:prstGeom prst="rect">
            <a:avLst/>
          </a:prstGeom>
        </p:spPr>
      </p:pic>
      <p:sp>
        <p:nvSpPr>
          <p:cNvPr id="6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ソウルデザインフェスティバル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Crystal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4625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814852"/>
            <a:ext cx="4641022" cy="3552220"/>
          </a:xfrm>
          <a:prstGeom prst="rect">
            <a:avLst/>
          </a:prstGeom>
        </p:spPr>
      </p:pic>
      <p:pic>
        <p:nvPicPr>
          <p:cNvPr id="4" name="그림 3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78"/>
          <a:stretch/>
        </p:blipFill>
        <p:spPr>
          <a:xfrm>
            <a:off x="4848225" y="1814852"/>
            <a:ext cx="2109314" cy="355222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8201" y="1814853"/>
            <a:ext cx="1995797" cy="355222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28650" y="5722408"/>
            <a:ext cx="662940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2014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10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World IT Show, BEXCO, </a:t>
            </a:r>
            <a:r>
              <a:rPr lang="ja-JP" altLang="en-US" dirty="0">
                <a:solidFill>
                  <a:schemeClr val="bg1"/>
                </a:solidFill>
              </a:rPr>
              <a:t>釜山</a:t>
            </a:r>
            <a:endParaRPr lang="en-US" altLang="ko-KR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事例４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ko-KR" sz="2400" dirty="0">
                <a:solidFill>
                  <a:schemeClr val="bg1"/>
                </a:solidFill>
              </a:rPr>
              <a:t>World IT Show SKT </a:t>
            </a:r>
            <a:r>
              <a:rPr lang="ja-JP" altLang="en-US" sz="2400" dirty="0">
                <a:solidFill>
                  <a:schemeClr val="bg1"/>
                </a:solidFill>
              </a:rPr>
              <a:t>ブース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1566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653940"/>
            <a:ext cx="72675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2014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9</a:t>
            </a:r>
            <a:r>
              <a:rPr lang="ja-JP" altLang="en-US" dirty="0">
                <a:solidFill>
                  <a:schemeClr val="bg1"/>
                </a:solidFill>
              </a:rPr>
              <a:t>月　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SK T:um </a:t>
            </a:r>
            <a:r>
              <a:rPr lang="ja-JP" altLang="en-US" dirty="0">
                <a:solidFill>
                  <a:schemeClr val="bg1"/>
                </a:solidFill>
              </a:rPr>
              <a:t>広報館</a:t>
            </a:r>
            <a:endParaRPr lang="en-US" altLang="ja-JP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1051" y="1784243"/>
            <a:ext cx="4552950" cy="3549758"/>
          </a:xfrm>
          <a:prstGeom prst="rect">
            <a:avLst/>
          </a:prstGeom>
        </p:spPr>
      </p:pic>
      <p:pic>
        <p:nvPicPr>
          <p:cNvPr id="7" name="그림 6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82411"/>
            <a:ext cx="4448175" cy="3551590"/>
          </a:xfrm>
          <a:prstGeom prst="rect">
            <a:avLst/>
          </a:prstGeom>
        </p:spPr>
      </p:pic>
      <p:sp>
        <p:nvSpPr>
          <p:cNvPr id="8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事例５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9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>
                <a:solidFill>
                  <a:schemeClr val="bg1"/>
                </a:solidFill>
              </a:rPr>
              <a:t>仁川</a:t>
            </a:r>
            <a:r>
              <a:rPr lang="ja-JP" altLang="en-US" sz="2400" dirty="0">
                <a:solidFill>
                  <a:schemeClr val="bg1"/>
                </a:solidFill>
              </a:rPr>
              <a:t>アジアゲーム</a:t>
            </a:r>
            <a:r>
              <a:rPr lang="en-US" altLang="ko-KR" sz="2400" dirty="0">
                <a:solidFill>
                  <a:schemeClr val="bg1"/>
                </a:solidFill>
              </a:rPr>
              <a:t> SKT </a:t>
            </a:r>
            <a:r>
              <a:rPr lang="ja-JP" altLang="en-US" sz="2400" dirty="0">
                <a:solidFill>
                  <a:schemeClr val="bg1"/>
                </a:solidFill>
              </a:rPr>
              <a:t>ブース</a:t>
            </a:r>
            <a:endParaRPr lang="en-US" altLang="ko-KR" sz="2400" dirty="0">
              <a:solidFill>
                <a:schemeClr val="bg1"/>
              </a:solidFill>
            </a:endParaRPr>
          </a:p>
          <a:p>
            <a:r>
              <a:rPr lang="en-US" altLang="ko-KR" sz="2400" dirty="0">
                <a:solidFill>
                  <a:schemeClr val="bg1"/>
                </a:solidFill>
              </a:rPr>
              <a:t>Moving Lighting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27368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28649" y="5572125"/>
            <a:ext cx="8077201" cy="8781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2014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6</a:t>
            </a:r>
            <a:r>
              <a:rPr lang="ja-JP" altLang="en-US" dirty="0">
                <a:solidFill>
                  <a:schemeClr val="bg1"/>
                </a:solidFill>
              </a:rPr>
              <a:t>月</a:t>
            </a:r>
            <a:r>
              <a:rPr lang="en-US" altLang="ko-KR" dirty="0">
                <a:solidFill>
                  <a:schemeClr val="bg1"/>
                </a:solidFill>
              </a:rPr>
              <a:t>,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ko-KR" dirty="0">
                <a:solidFill>
                  <a:schemeClr val="bg1"/>
                </a:solidFill>
              </a:rPr>
              <a:t>Asian Attraction EXPO, </a:t>
            </a:r>
            <a:r>
              <a:rPr lang="ja-JP" altLang="en-US" dirty="0">
                <a:solidFill>
                  <a:schemeClr val="bg1"/>
                </a:solidFill>
              </a:rPr>
              <a:t>中国</a:t>
            </a:r>
            <a:endParaRPr lang="en-US" altLang="ja-JP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ko-KR" altLang="en-US" dirty="0">
              <a:solidFill>
                <a:schemeClr val="bg1"/>
              </a:solidFill>
            </a:endParaRPr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497" t="10949" r="4380"/>
          <a:stretch/>
        </p:blipFill>
        <p:spPr>
          <a:xfrm>
            <a:off x="-1" y="1821392"/>
            <a:ext cx="4391025" cy="348614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8402" t="12770" r="4684" b="6684"/>
          <a:stretch/>
        </p:blipFill>
        <p:spPr>
          <a:xfrm>
            <a:off x="4705349" y="1821392"/>
            <a:ext cx="4438651" cy="3486149"/>
          </a:xfrm>
          <a:prstGeom prst="rect">
            <a:avLst/>
          </a:prstGeom>
        </p:spPr>
      </p:pic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事例６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70872" y="897348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ko-KR" sz="2400" dirty="0">
                <a:solidFill>
                  <a:schemeClr val="bg1"/>
                </a:solidFill>
              </a:rPr>
              <a:t>IAFA China</a:t>
            </a:r>
          </a:p>
          <a:p>
            <a:r>
              <a:rPr lang="en-US" altLang="ko-KR" sz="2400" dirty="0">
                <a:solidFill>
                  <a:schemeClr val="bg1"/>
                </a:solidFill>
              </a:rPr>
              <a:t>Moving Metal sculpture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109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603249" y="5528330"/>
            <a:ext cx="8077201" cy="13388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en-US" altLang="ko-KR" dirty="0">
                <a:solidFill>
                  <a:schemeClr val="bg1"/>
                </a:solidFill>
              </a:rPr>
              <a:t>2015</a:t>
            </a:r>
            <a:r>
              <a:rPr lang="ja-JP" altLang="en-US" dirty="0">
                <a:solidFill>
                  <a:schemeClr val="bg1"/>
                </a:solidFill>
              </a:rPr>
              <a:t>年</a:t>
            </a:r>
            <a:r>
              <a:rPr lang="ko-KR" altLang="en-US">
                <a:solidFill>
                  <a:schemeClr val="bg1"/>
                </a:solidFill>
              </a:rPr>
              <a:t> </a:t>
            </a:r>
            <a:r>
              <a:rPr lang="en-US" altLang="ja-JP" dirty="0">
                <a:solidFill>
                  <a:schemeClr val="bg1"/>
                </a:solidFill>
              </a:rPr>
              <a:t>10</a:t>
            </a:r>
            <a:r>
              <a:rPr lang="ja-JP" altLang="en-US" dirty="0">
                <a:solidFill>
                  <a:schemeClr val="bg1"/>
                </a:solidFill>
              </a:rPr>
              <a:t>月 </a:t>
            </a:r>
            <a:r>
              <a:rPr lang="en-US" altLang="ja-JP" dirty="0">
                <a:solidFill>
                  <a:schemeClr val="bg1"/>
                </a:solidFill>
              </a:rPr>
              <a:t>Digital </a:t>
            </a:r>
            <a:r>
              <a:rPr lang="en-US" altLang="ja-JP" dirty="0" err="1">
                <a:solidFill>
                  <a:schemeClr val="bg1"/>
                </a:solidFill>
              </a:rPr>
              <a:t>Park,Seoul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 屋外に設置するため専用の透明ボックスを製作</a:t>
            </a:r>
            <a:endParaRPr lang="en-US" altLang="ja-JP" dirty="0">
              <a:solidFill>
                <a:schemeClr val="bg1"/>
              </a:solidFill>
            </a:endParaRP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ja-JP" altLang="en-US" dirty="0">
                <a:solidFill>
                  <a:schemeClr val="bg1"/>
                </a:solidFill>
              </a:rPr>
              <a:t> 昼と夜で異なる印象の演出が楽しめる</a:t>
            </a:r>
            <a:endParaRPr lang="en-US" altLang="ja-JP" dirty="0">
              <a:solidFill>
                <a:schemeClr val="bg1"/>
              </a:solidFill>
            </a:endParaRPr>
          </a:p>
        </p:txBody>
      </p:sp>
      <p:sp>
        <p:nvSpPr>
          <p:cNvPr id="7" name="제목 1"/>
          <p:cNvSpPr txBox="1">
            <a:spLocks/>
          </p:cNvSpPr>
          <p:nvPr/>
        </p:nvSpPr>
        <p:spPr>
          <a:xfrm>
            <a:off x="70872" y="70413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ja-JP" altLang="en-US" sz="2400" dirty="0">
                <a:solidFill>
                  <a:schemeClr val="bg1"/>
                </a:solidFill>
              </a:rPr>
              <a:t>事例７</a:t>
            </a:r>
            <a:endParaRPr lang="ko-KR" altLang="en-US" sz="2400" dirty="0">
              <a:solidFill>
                <a:schemeClr val="bg1"/>
              </a:solidFill>
            </a:endParaRPr>
          </a:p>
        </p:txBody>
      </p:sp>
      <p:sp>
        <p:nvSpPr>
          <p:cNvPr id="8" name="제목 1"/>
          <p:cNvSpPr txBox="1">
            <a:spLocks/>
          </p:cNvSpPr>
          <p:nvPr/>
        </p:nvSpPr>
        <p:spPr>
          <a:xfrm>
            <a:off x="81255" y="618775"/>
            <a:ext cx="7886700" cy="98107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tx1"/>
                </a:solidFill>
                <a:latin typeface="+mj-ea"/>
                <a:ea typeface="+mj-ea"/>
                <a:cs typeface="+mj-cs"/>
              </a:defRPr>
            </a:lvl1pPr>
          </a:lstStyle>
          <a:p>
            <a:r>
              <a:rPr lang="en-US" altLang="ja-JP" sz="2400" dirty="0">
                <a:solidFill>
                  <a:schemeClr val="bg1"/>
                </a:solidFill>
              </a:rPr>
              <a:t>SK broadband</a:t>
            </a:r>
            <a:endParaRPr lang="en-US" altLang="ko-KR" sz="2400" dirty="0">
              <a:solidFill>
                <a:schemeClr val="bg1"/>
              </a:solidFill>
            </a:endParaRPr>
          </a:p>
        </p:txBody>
      </p:sp>
      <p:pic>
        <p:nvPicPr>
          <p:cNvPr id="5" name="図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30958" y="2193069"/>
            <a:ext cx="3365284" cy="2523963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034785" y="2303586"/>
            <a:ext cx="3979641" cy="2238548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73274" y="2303587"/>
            <a:ext cx="3979640" cy="2238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703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5323</TotalTime>
  <Words>443</Words>
  <Application>Microsoft Office PowerPoint</Application>
  <PresentationFormat>画面に合わせる (4:3)</PresentationFormat>
  <Paragraphs>130</Paragraphs>
  <Slides>29</Slides>
  <Notes>2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8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29</vt:i4>
      </vt:variant>
    </vt:vector>
  </HeadingPairs>
  <TitlesOfParts>
    <vt:vector size="38" baseType="lpstr">
      <vt:lpstr>HGPｺﾞｼｯｸE</vt:lpstr>
      <vt:lpstr>HGP創英角ｺﾞｼｯｸUB</vt:lpstr>
      <vt:lpstr>맑은 고딕</vt:lpstr>
      <vt:lpstr>ＭＳ Ｐゴシック</vt:lpstr>
      <vt:lpstr>Arial</vt:lpstr>
      <vt:lpstr>Calibri</vt:lpstr>
      <vt:lpstr>Calibri Light</vt:lpstr>
      <vt:lpstr>Wingdings</vt:lpstr>
      <vt:lpstr>Office 테마</vt:lpstr>
      <vt:lpstr>PowerPoint プレゼンテーション</vt:lpstr>
      <vt:lpstr>PowerPoint プレゼンテーション</vt:lpstr>
      <vt:lpstr>事例１</vt:lpstr>
      <vt:lpstr>事例２</vt:lpstr>
      <vt:lpstr>事例 3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ユニットシステム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シミュレーション制作及びシステム制御</vt:lpstr>
      <vt:lpstr>設置管理</vt:lpstr>
      <vt:lpstr>PowerPoint プレゼンテーション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Chang Geun Oh</dc:creator>
  <cp:lastModifiedBy>千香 庄司</cp:lastModifiedBy>
  <cp:revision>123</cp:revision>
  <dcterms:created xsi:type="dcterms:W3CDTF">2014-12-18T11:49:39Z</dcterms:created>
  <dcterms:modified xsi:type="dcterms:W3CDTF">2018-12-17T02:20:06Z</dcterms:modified>
</cp:coreProperties>
</file>